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6" r:id="rId4"/>
    <p:sldId id="264" r:id="rId5"/>
    <p:sldId id="277" r:id="rId6"/>
    <p:sldId id="267" r:id="rId7"/>
    <p:sldId id="268" r:id="rId8"/>
    <p:sldId id="272" r:id="rId9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nando%20rojas\Desktop\DESCARGUE%20DE%20ACTAS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nando%20rojas\Desktop\DESCARGUE%20DE%20ACTAS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nando%20rojas\Desktop\DESCARGUE%20DE%20ACTAS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Hoja1!$A$2</c:f>
              <c:strCache>
                <c:ptCount val="1"/>
                <c:pt idx="0">
                  <c:v>LICORES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1.4657786588673537E-17"/>
                  <c:y val="-2.9525396846603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06-4F36-8BAB-2292224E09EA}"/>
                </c:ext>
              </c:extLst>
            </c:dLbl>
            <c:dLbl>
              <c:idx val="1"/>
              <c:layout>
                <c:manualLayout>
                  <c:x val="3.1980994727291477E-3"/>
                  <c:y val="-3.0786268735339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06-4F36-8BAB-2292224E09EA}"/>
                </c:ext>
              </c:extLst>
            </c:dLbl>
            <c:dLbl>
              <c:idx val="2"/>
              <c:layout>
                <c:manualLayout>
                  <c:x val="7.3529411764705881E-3"/>
                  <c:y val="-2.062302818208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06-4F36-8BAB-2292224E0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Hoja1!$B$2:$D$2</c:f>
              <c:numCache>
                <c:formatCode>#,##0</c:formatCode>
                <c:ptCount val="3"/>
                <c:pt idx="0">
                  <c:v>32877</c:v>
                </c:pt>
                <c:pt idx="1">
                  <c:v>28245</c:v>
                </c:pt>
                <c:pt idx="2" formatCode="_-* #,##0\ _€_-;\-* #,##0\ _€_-;_-* &quot;-&quot;??\ _€_-;_-@_-">
                  <c:v>24647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06-4F36-8BAB-2292224E09EA}"/>
            </c:ext>
          </c:extLst>
        </c:ser>
        <c:ser>
          <c:idx val="2"/>
          <c:order val="1"/>
          <c:tx>
            <c:strRef>
              <c:f>Hoja1!$A$3</c:f>
              <c:strCache>
                <c:ptCount val="1"/>
                <c:pt idx="0">
                  <c:v>ELEMENTOS PARA ADULTERAR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7971492090936336E-3"/>
                  <c:y val="-2.370916301964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06-4F36-8BAB-2292224E09EA}"/>
                </c:ext>
              </c:extLst>
            </c:dLbl>
            <c:dLbl>
              <c:idx val="1"/>
              <c:layout>
                <c:manualLayout>
                  <c:x val="4.7971492090936336E-3"/>
                  <c:y val="-3.245963778502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06-4F36-8BAB-2292224E09EA}"/>
                </c:ext>
              </c:extLst>
            </c:dLbl>
            <c:dLbl>
              <c:idx val="2"/>
              <c:layout>
                <c:manualLayout>
                  <c:x val="1.0185067526416089E-16"/>
                  <c:y val="0.180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06-4F36-8BAB-2292224E0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Hoja1!$B$3:$D$3</c:f>
              <c:numCache>
                <c:formatCode>#,##0</c:formatCode>
                <c:ptCount val="3"/>
                <c:pt idx="0">
                  <c:v>59349</c:v>
                </c:pt>
                <c:pt idx="1">
                  <c:v>45613</c:v>
                </c:pt>
                <c:pt idx="2" formatCode="_-* #,##0\ _€_-;\-* #,##0\ _€_-;_-* &quot;-&quot;??\ _€_-;_-@_-">
                  <c:v>88013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06-4F36-8BAB-2292224E09EA}"/>
            </c:ext>
          </c:extLst>
        </c:ser>
        <c:ser>
          <c:idx val="3"/>
          <c:order val="2"/>
          <c:tx>
            <c:strRef>
              <c:f>Hoja1!$A$4</c:f>
              <c:strCache>
                <c:ptCount val="1"/>
                <c:pt idx="0">
                  <c:v>CIGARRILLOS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0.17129629629629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06-4F36-8BAB-2292224E09EA}"/>
                </c:ext>
              </c:extLst>
            </c:dLbl>
            <c:dLbl>
              <c:idx val="2"/>
              <c:layout>
                <c:manualLayout>
                  <c:x val="-1.0185067526416089E-16"/>
                  <c:y val="0.208333333333333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06-4F36-8BAB-2292224E09EA}"/>
                </c:ext>
              </c:extLst>
            </c:dLbl>
            <c:spPr>
              <a:solidFill>
                <a:srgbClr val="ED7D31"/>
              </a:solidFill>
            </c:spPr>
            <c:txPr>
              <a:bodyPr rot="-5400000" vert="horz"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Hoja1!$B$4:$D$4</c:f>
              <c:numCache>
                <c:formatCode>#,##0</c:formatCode>
                <c:ptCount val="3"/>
                <c:pt idx="0">
                  <c:v>92273</c:v>
                </c:pt>
                <c:pt idx="1">
                  <c:v>135474</c:v>
                </c:pt>
                <c:pt idx="2" formatCode="_-* #,##0\ _€_-;\-* #,##0\ _€_-;_-* &quot;-&quot;??\ _€_-;_-@_-">
                  <c:v>246746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06-4F36-8BAB-2292224E09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260992"/>
        <c:axId val="69510656"/>
        <c:axId val="0"/>
      </c:bar3DChart>
      <c:catAx>
        <c:axId val="6626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69510656"/>
        <c:crosses val="autoZero"/>
        <c:auto val="1"/>
        <c:lblAlgn val="ctr"/>
        <c:lblOffset val="100"/>
        <c:noMultiLvlLbl val="0"/>
      </c:catAx>
      <c:valAx>
        <c:axId val="6951065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662609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262375521074538"/>
          <c:y val="2.0202020202020211E-2"/>
          <c:w val="0.59475234483557149"/>
          <c:h val="0.1087396272435644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910870516185477"/>
          <c:y val="6.7094998541848958E-2"/>
          <c:w val="0.8458912948381464"/>
          <c:h val="0.7357713619130951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Hoja4!$A$2</c:f>
              <c:strCache>
                <c:ptCount val="1"/>
                <c:pt idx="0">
                  <c:v>CONTRABANDO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Hoja4!$B$1:$D$1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Hoja4!$B$2:$D$2</c:f>
              <c:numCache>
                <c:formatCode>#,##0</c:formatCode>
                <c:ptCount val="3"/>
                <c:pt idx="0">
                  <c:v>93435</c:v>
                </c:pt>
                <c:pt idx="1">
                  <c:v>135759</c:v>
                </c:pt>
                <c:pt idx="2" formatCode="_(* #,##0_);_(* \(#,##0\);_(* &quot;-&quot;_);_(@_)">
                  <c:v>262697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8-4C00-9439-EB0E19AA46F3}"/>
            </c:ext>
          </c:extLst>
        </c:ser>
        <c:ser>
          <c:idx val="1"/>
          <c:order val="1"/>
          <c:tx>
            <c:strRef>
              <c:f>Hoja4!$A$3</c:f>
              <c:strCache>
                <c:ptCount val="1"/>
                <c:pt idx="0">
                  <c:v>ADULTERADO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Hoja4!$B$1:$D$1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Hoja4!$B$3:$D$3</c:f>
              <c:numCache>
                <c:formatCode>#,##0</c:formatCode>
                <c:ptCount val="3"/>
                <c:pt idx="0">
                  <c:v>32877</c:v>
                </c:pt>
                <c:pt idx="1">
                  <c:v>28245</c:v>
                </c:pt>
                <c:pt idx="2" formatCode="_(* #,##0_);_(* \(#,##0\);_(* &quot;-&quot;_);_(@_)">
                  <c:v>24016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8-4C00-9439-EB0E19AA46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339904"/>
        <c:axId val="39400192"/>
        <c:axId val="0"/>
      </c:bar3DChart>
      <c:catAx>
        <c:axId val="393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00192"/>
        <c:crosses val="autoZero"/>
        <c:auto val="1"/>
        <c:lblAlgn val="ctr"/>
        <c:lblOffset val="100"/>
        <c:noMultiLvlLbl val="0"/>
      </c:catAx>
      <c:valAx>
        <c:axId val="3940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3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7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98-41F8-8489-3C1CA235EE5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98-41F8-8489-3C1CA235EE5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98-41F8-8489-3C1CA235EE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Hoja3!$A$3:$A$13</c:f>
              <c:strCache>
                <c:ptCount val="11"/>
                <c:pt idx="0">
                  <c:v>CERVEZA</c:v>
                </c:pt>
                <c:pt idx="1">
                  <c:v>AGUARDIENTE</c:v>
                </c:pt>
                <c:pt idx="2">
                  <c:v>BEBIDA ARTESANAL</c:v>
                </c:pt>
                <c:pt idx="3">
                  <c:v>WHISKY</c:v>
                </c:pt>
                <c:pt idx="4">
                  <c:v>RON</c:v>
                </c:pt>
                <c:pt idx="5">
                  <c:v>VINO</c:v>
                </c:pt>
                <c:pt idx="6">
                  <c:v>OTROS LICORES</c:v>
                </c:pt>
                <c:pt idx="7">
                  <c:v>APERITIVO</c:v>
                </c:pt>
                <c:pt idx="8">
                  <c:v>VODKA</c:v>
                </c:pt>
                <c:pt idx="9">
                  <c:v>TEQUILA</c:v>
                </c:pt>
                <c:pt idx="10">
                  <c:v>BRANDY</c:v>
                </c:pt>
              </c:strCache>
            </c:strRef>
          </c:cat>
          <c:val>
            <c:numRef>
              <c:f>Hoja3!$C$3:$C$13</c:f>
              <c:numCache>
                <c:formatCode>0.00%</c:formatCode>
                <c:ptCount val="11"/>
                <c:pt idx="0">
                  <c:v>5.3429736356565623E-2</c:v>
                </c:pt>
                <c:pt idx="1">
                  <c:v>3.8271721198550469E-2</c:v>
                </c:pt>
                <c:pt idx="2">
                  <c:v>3.0396249908445031E-2</c:v>
                </c:pt>
                <c:pt idx="3">
                  <c:v>4.0005161956381471E-3</c:v>
                </c:pt>
                <c:pt idx="4">
                  <c:v>3.5645401499060036E-3</c:v>
                </c:pt>
                <c:pt idx="5">
                  <c:v>3.1878568463934317E-3</c:v>
                </c:pt>
                <c:pt idx="6">
                  <c:v>2.9611493026127172E-3</c:v>
                </c:pt>
                <c:pt idx="7">
                  <c:v>2.5147098317830027E-3</c:v>
                </c:pt>
                <c:pt idx="8">
                  <c:v>8.3358619943985795E-4</c:v>
                </c:pt>
                <c:pt idx="9">
                  <c:v>1.6392699319528589E-4</c:v>
                </c:pt>
                <c:pt idx="10">
                  <c:v>7.3243975683000067E-5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98-41F8-8489-3C1CA235EE5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23/01/2019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ESTRATEGIA ANTICONTRABANDO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254977" y="142508"/>
            <a:ext cx="8673978" cy="752475"/>
            <a:chOff x="254977" y="142508"/>
            <a:chExt cx="8673978" cy="752475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977" y="142508"/>
              <a:ext cx="16002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4 Imag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0630" y="200391"/>
              <a:ext cx="18383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0 Imagen" descr="rentas-01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s-ES" dirty="0" smtClean="0"/>
              <a:t>Continúa fortalecido el Grupo Operativo de Rentas con 4 funcionarios de nomina y 32 contratistas de los cuales se distinguen así:</a:t>
            </a:r>
            <a:endParaRPr lang="es-CO" dirty="0" smtClean="0"/>
          </a:p>
          <a:p>
            <a:pPr marL="177800" lvl="0" indent="0" algn="just">
              <a:buNone/>
            </a:pPr>
            <a:r>
              <a:rPr lang="es-CO" dirty="0" smtClean="0"/>
              <a:t>Cuatro grupos de ocho (8) integrantes con un Coordinador cada grupo, quienes se encargan de realizar operativos de control en establecimientos comerciales, presentar informe y evidencias ante la autoridad competente para el trámite de  las órdenes de allanamiento, desmantelamiento de alambiques y cierre de establecimientos.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61068"/>
            <a:ext cx="7886700" cy="1325563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195944" y="2792276"/>
            <a:ext cx="26778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2016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3154428" y="1775538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315</a:t>
            </a: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2583933" y="3326703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25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650377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50377" y="4284617"/>
            <a:ext cx="0" cy="164592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4728753" y="1729062"/>
            <a:ext cx="2057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32.877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rId2" action="ppaction://hlinksldjump"/>
          </p:cNvPr>
          <p:cNvSpPr txBox="1"/>
          <p:nvPr/>
        </p:nvSpPr>
        <p:spPr>
          <a:xfrm>
            <a:off x="4715691" y="2267501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92.273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rId2" action="ppaction://hlinksldjump"/>
          </p:cNvPr>
          <p:cNvSpPr txBox="1"/>
          <p:nvPr/>
        </p:nvSpPr>
        <p:spPr>
          <a:xfrm>
            <a:off x="4715692" y="2819002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59.349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4940774" y="4170819"/>
            <a:ext cx="1942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10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ORDENES DE ALLANAMIENTO</a:t>
            </a:r>
          </a:p>
        </p:txBody>
      </p:sp>
      <p:sp>
        <p:nvSpPr>
          <p:cNvPr id="21" name="20 CuadroTexto">
            <a:hlinkClick r:id="rId2" action="ppaction://hlinksldjump"/>
          </p:cNvPr>
          <p:cNvSpPr txBox="1"/>
          <p:nvPr/>
        </p:nvSpPr>
        <p:spPr>
          <a:xfrm>
            <a:off x="6582465" y="18553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rId2" action="ppaction://hlinksldjump"/>
          </p:cNvPr>
          <p:cNvSpPr txBox="1"/>
          <p:nvPr/>
        </p:nvSpPr>
        <p:spPr>
          <a:xfrm>
            <a:off x="6582466" y="239379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rId2" action="ppaction://hlinksldjump"/>
          </p:cNvPr>
          <p:cNvSpPr txBox="1"/>
          <p:nvPr/>
        </p:nvSpPr>
        <p:spPr>
          <a:xfrm>
            <a:off x="6558354" y="2906105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LADR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76447" y="5011615"/>
            <a:ext cx="879232" cy="1063869"/>
          </a:xfrm>
          <a:prstGeom prst="rect">
            <a:avLst/>
          </a:prstGeom>
        </p:spPr>
      </p:pic>
      <p:sp>
        <p:nvSpPr>
          <p:cNvPr id="28" name="27 CuadroTexto">
            <a:hlinkClick r:id="rId2" action="ppaction://hlinksldjump"/>
          </p:cNvPr>
          <p:cNvSpPr txBox="1"/>
          <p:nvPr/>
        </p:nvSpPr>
        <p:spPr>
          <a:xfrm>
            <a:off x="4763588" y="3373489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1.162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29 CuadroTexto">
            <a:hlinkClick r:id="rId2" action="ppaction://hlinksldjump"/>
          </p:cNvPr>
          <p:cNvSpPr txBox="1"/>
          <p:nvPr/>
        </p:nvSpPr>
        <p:spPr>
          <a:xfrm>
            <a:off x="6519166" y="3541830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  <p:sp>
        <p:nvSpPr>
          <p:cNvPr id="26" name="25 CuadroTexto">
            <a:hlinkClick r:id="rId2" action="ppaction://hlinksldjump"/>
          </p:cNvPr>
          <p:cNvSpPr txBox="1"/>
          <p:nvPr/>
        </p:nvSpPr>
        <p:spPr>
          <a:xfrm>
            <a:off x="6016366" y="5167281"/>
            <a:ext cx="1942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22</a:t>
            </a:r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personas capturadas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2017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378</a:t>
            </a: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22149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26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28.245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rId2" action="ppaction://hlinksldjump"/>
          </p:cNvPr>
          <p:cNvSpPr txBox="1"/>
          <p:nvPr/>
        </p:nvSpPr>
        <p:spPr>
          <a:xfrm>
            <a:off x="43913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 135.474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rId2" action="ppaction://hlinksldjump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  45.613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4983318" y="3953968"/>
            <a:ext cx="200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16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ORDENES DE ALLANAMIENTO</a:t>
            </a:r>
          </a:p>
        </p:txBody>
      </p:sp>
      <p:sp>
        <p:nvSpPr>
          <p:cNvPr id="20" name="19 CuadroTexto">
            <a:hlinkClick r:id="rId2" action="ppaction://hlinksldjump"/>
          </p:cNvPr>
          <p:cNvSpPr txBox="1"/>
          <p:nvPr/>
        </p:nvSpPr>
        <p:spPr>
          <a:xfrm>
            <a:off x="6707274" y="5154805"/>
            <a:ext cx="1854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25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PERSONAS CAPTURADAS</a:t>
            </a:r>
          </a:p>
        </p:txBody>
      </p:sp>
      <p:sp>
        <p:nvSpPr>
          <p:cNvPr id="21" name="20 CuadroTexto">
            <a:hlinkClick r:id="rId2" action="ppaction://hlinksldjump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rId2" action="ppaction://hlinksldjump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rId2" action="ppaction://hlinksldjump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32 Imagen" descr="LADR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3646" y="4914901"/>
            <a:ext cx="993531" cy="1116624"/>
          </a:xfrm>
          <a:prstGeom prst="rect">
            <a:avLst/>
          </a:prstGeom>
        </p:spPr>
      </p:pic>
      <p:sp>
        <p:nvSpPr>
          <p:cNvPr id="35" name="34 CuadroTexto">
            <a:hlinkClick r:id="rId2" action="ppaction://hlinksldjump"/>
          </p:cNvPr>
          <p:cNvSpPr txBox="1"/>
          <p:nvPr/>
        </p:nvSpPr>
        <p:spPr>
          <a:xfrm>
            <a:off x="4332513" y="33996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285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rId2" action="ppaction://hlinksldjump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2018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394</a:t>
            </a: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22149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17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24.647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rId2" action="ppaction://hlinksldjump"/>
          </p:cNvPr>
          <p:cNvSpPr txBox="1"/>
          <p:nvPr/>
        </p:nvSpPr>
        <p:spPr>
          <a:xfrm>
            <a:off x="43913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246.746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rId2" action="ppaction://hlinksldjump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  88.013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4983318" y="3953968"/>
            <a:ext cx="200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 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ORDENES DE ALLANAMIENTO </a:t>
            </a:r>
          </a:p>
        </p:txBody>
      </p:sp>
      <p:sp>
        <p:nvSpPr>
          <p:cNvPr id="20" name="19 CuadroTexto">
            <a:hlinkClick r:id="rId2" action="ppaction://hlinksldjump"/>
          </p:cNvPr>
          <p:cNvSpPr txBox="1"/>
          <p:nvPr/>
        </p:nvSpPr>
        <p:spPr>
          <a:xfrm>
            <a:off x="6707274" y="5154805"/>
            <a:ext cx="1854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12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PERSONAS CAPTURADAS</a:t>
            </a:r>
          </a:p>
        </p:txBody>
      </p:sp>
      <p:sp>
        <p:nvSpPr>
          <p:cNvPr id="21" name="20 CuadroTexto">
            <a:hlinkClick r:id="rId2" action="ppaction://hlinksldjump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rId2" action="ppaction://hlinksldjump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rId2" action="ppaction://hlinksldjump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32 Imagen" descr="LADR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3646" y="4914901"/>
            <a:ext cx="993531" cy="1116624"/>
          </a:xfrm>
          <a:prstGeom prst="rect">
            <a:avLst/>
          </a:prstGeom>
        </p:spPr>
      </p:pic>
      <p:sp>
        <p:nvSpPr>
          <p:cNvPr id="35" name="34 CuadroTexto">
            <a:hlinkClick r:id="rId2" action="ppaction://hlinksldjump"/>
          </p:cNvPr>
          <p:cNvSpPr txBox="1"/>
          <p:nvPr/>
        </p:nvSpPr>
        <p:spPr>
          <a:xfrm>
            <a:off x="4332513" y="33996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15.319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rId2" action="ppaction://hlinksldjump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639445"/>
            <a:ext cx="8817428" cy="1325563"/>
          </a:xfrm>
        </p:spPr>
        <p:txBody>
          <a:bodyPr/>
          <a:lstStyle/>
          <a:p>
            <a:pPr algn="ctr"/>
            <a:r>
              <a:rPr lang="es-CO" sz="32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COMPARATIVO DE APREHENSIONES</a:t>
            </a:r>
            <a:endParaRPr lang="es-CO" sz="32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1 Gráfico"/>
          <p:cNvGraphicFramePr/>
          <p:nvPr/>
        </p:nvGraphicFramePr>
        <p:xfrm>
          <a:off x="640080" y="1620611"/>
          <a:ext cx="7942217" cy="4191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2970" y="561703"/>
            <a:ext cx="7886700" cy="1142048"/>
          </a:xfrm>
        </p:spPr>
        <p:txBody>
          <a:bodyPr/>
          <a:lstStyle/>
          <a:p>
            <a:pPr algn="ctr"/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28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COMPARATIVO CONTRABANDO VS ADULTERADO  </a:t>
            </a:r>
            <a:endParaRPr lang="es-CO" sz="28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7 Gráfico">
            <a:extLst>
              <a:ext uri="{FF2B5EF4-FFF2-40B4-BE49-F238E27FC236}">
                <a16:creationId xmlns:a16="http://schemas.microsoft.com/office/drawing/2014/main" id="{18F37AB2-DF52-4C7E-9374-81503EC61C1C}"/>
              </a:ext>
            </a:extLst>
          </p:cNvPr>
          <p:cNvGraphicFramePr/>
          <p:nvPr/>
        </p:nvGraphicFramePr>
        <p:xfrm>
          <a:off x="666206" y="2083524"/>
          <a:ext cx="7132319" cy="412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824" y="403441"/>
            <a:ext cx="7886700" cy="1142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n-US" sz="3600" dirty="0" smtClean="0"/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TIPO DE LICOR APREHENDIDO 2018</a:t>
            </a:r>
            <a:endParaRPr lang="es-CO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2 Gráfico"/>
          <p:cNvGraphicFramePr/>
          <p:nvPr/>
        </p:nvGraphicFramePr>
        <p:xfrm>
          <a:off x="333103" y="1534885"/>
          <a:ext cx="8347165" cy="4650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1177</TotalTime>
  <Words>193</Words>
  <Application>Microsoft Office PowerPoint</Application>
  <PresentationFormat>Presentación en pantalla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Presentación1</vt:lpstr>
      <vt:lpstr>Presentación de PowerPoint</vt:lpstr>
      <vt:lpstr>INFORME DE RESULTADOS</vt:lpstr>
      <vt:lpstr>INFORME DE RESULTADOS</vt:lpstr>
      <vt:lpstr>INFORME DE RESULTADOS</vt:lpstr>
      <vt:lpstr>INFORME DE RESULTADOS</vt:lpstr>
      <vt:lpstr>COMPARATIVO DE APREHENSIONES</vt:lpstr>
      <vt:lpstr> COMPARATIVO CONTRABANDO VS ADULTERADO  </vt:lpstr>
      <vt:lpstr>  TIPO DE LICOR APREHENDIDO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Usuario</cp:lastModifiedBy>
  <cp:revision>144</cp:revision>
  <dcterms:created xsi:type="dcterms:W3CDTF">2016-02-24T15:11:44Z</dcterms:created>
  <dcterms:modified xsi:type="dcterms:W3CDTF">2019-01-23T21:41:52Z</dcterms:modified>
</cp:coreProperties>
</file>